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6" r:id="rId2"/>
    <p:sldId id="268" r:id="rId3"/>
    <p:sldId id="269" r:id="rId4"/>
    <p:sldId id="273" r:id="rId5"/>
    <p:sldId id="274" r:id="rId6"/>
    <p:sldId id="275" r:id="rId7"/>
    <p:sldId id="277" r:id="rId8"/>
  </p:sldIdLst>
  <p:sldSz cx="18288000" cy="10287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Days" panose="02000505050000020004" charset="0"/>
      <p:regular r:id="rId13"/>
    </p:embeddedFont>
    <p:embeddedFont>
      <p:font typeface="Open Sauce Light" panose="020B0600000101010101" charset="0"/>
      <p:regular r:id="rId14"/>
    </p:embeddedFont>
    <p:embeddedFont>
      <p:font typeface="Open Sauce Medium" panose="020B0600000101010101" charset="0"/>
      <p:regular r:id="rId15"/>
    </p:embeddedFont>
    <p:embeddedFont>
      <p:font typeface="Poppins Light" panose="00000400000000000000" pitchFamily="2" charset="0"/>
      <p:regular r:id="rId16"/>
      <p: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22" autoAdjust="0"/>
  </p:normalViewPr>
  <p:slideViewPr>
    <p:cSldViewPr>
      <p:cViewPr varScale="1">
        <p:scale>
          <a:sx n="54" d="100"/>
          <a:sy n="54" d="100"/>
        </p:scale>
        <p:origin x="701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6200" y="0"/>
            <a:ext cx="185166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576678" y="6172200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268070" y="-2818506"/>
            <a:ext cx="4825046" cy="4219769"/>
          </a:xfrm>
          <a:custGeom>
            <a:avLst/>
            <a:gdLst/>
            <a:ahLst/>
            <a:cxnLst/>
            <a:rect l="l" t="t" r="r" b="b"/>
            <a:pathLst>
              <a:path w="4825046" h="4219769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161481" y="-4114800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850925" y="6497858"/>
            <a:ext cx="6926813" cy="462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99"/>
              </a:lnSpc>
            </a:pPr>
            <a:r>
              <a:rPr lang="en-US" sz="2714" dirty="0">
                <a:solidFill>
                  <a:srgbClr val="6866E1"/>
                </a:solidFill>
                <a:latin typeface="Poppins Light"/>
              </a:rPr>
              <a:t>3</a:t>
            </a:r>
            <a:r>
              <a:rPr lang="ko-KR" altLang="en-US" sz="2714" dirty="0">
                <a:solidFill>
                  <a:srgbClr val="6866E1"/>
                </a:solidFill>
                <a:latin typeface="Poppins Light"/>
              </a:rPr>
              <a:t>팀 김명준</a:t>
            </a:r>
            <a:r>
              <a:rPr lang="en-US" altLang="ko-KR" sz="2714" dirty="0">
                <a:solidFill>
                  <a:srgbClr val="6866E1"/>
                </a:solidFill>
                <a:latin typeface="Poppins Light"/>
              </a:rPr>
              <a:t>, </a:t>
            </a:r>
            <a:r>
              <a:rPr lang="ko-KR" altLang="en-US" sz="2714" dirty="0">
                <a:solidFill>
                  <a:srgbClr val="6866E1"/>
                </a:solidFill>
                <a:latin typeface="Poppins Light"/>
              </a:rPr>
              <a:t>우이준</a:t>
            </a:r>
            <a:r>
              <a:rPr lang="en-US" altLang="ko-KR" sz="2714" dirty="0">
                <a:solidFill>
                  <a:srgbClr val="6866E1"/>
                </a:solidFill>
                <a:latin typeface="Poppins Light"/>
              </a:rPr>
              <a:t>, </a:t>
            </a:r>
            <a:r>
              <a:rPr lang="ko-KR" altLang="en-US" sz="2714" dirty="0">
                <a:solidFill>
                  <a:srgbClr val="6866E1"/>
                </a:solidFill>
                <a:latin typeface="Poppins Light"/>
              </a:rPr>
              <a:t>박도현</a:t>
            </a:r>
            <a:endParaRPr lang="en-US" sz="2714" dirty="0">
              <a:solidFill>
                <a:srgbClr val="6866E1"/>
              </a:solidFill>
              <a:latin typeface="Poppins Light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-391635" y="1333816"/>
            <a:ext cx="3948234" cy="1724379"/>
          </a:xfrm>
          <a:custGeom>
            <a:avLst/>
            <a:gdLst/>
            <a:ahLst/>
            <a:cxnLst/>
            <a:rect l="l" t="t" r="r" b="b"/>
            <a:pathLst>
              <a:path w="3948234" h="1724379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601689" y="8426785"/>
            <a:ext cx="4729467" cy="4047169"/>
          </a:xfrm>
          <a:custGeom>
            <a:avLst/>
            <a:gdLst/>
            <a:ahLst/>
            <a:cxnLst/>
            <a:rect l="l" t="t" r="r" b="b"/>
            <a:pathLst>
              <a:path w="4729467" h="4047169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17481" y="3782903"/>
            <a:ext cx="10830992" cy="1960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7048"/>
              </a:lnSpc>
            </a:pPr>
            <a:r>
              <a:rPr lang="en-US" sz="9600" dirty="0">
                <a:solidFill>
                  <a:srgbClr val="6866E1"/>
                </a:solidFill>
                <a:latin typeface="Computer Says No"/>
              </a:rPr>
              <a:t>Dynamic </a:t>
            </a:r>
            <a:r>
              <a:rPr lang="ko-KR" altLang="en-US" sz="9600" dirty="0">
                <a:solidFill>
                  <a:srgbClr val="6866E1"/>
                </a:solidFill>
                <a:latin typeface="Computer Says No"/>
              </a:rPr>
              <a:t>일기</a:t>
            </a:r>
            <a:endParaRPr lang="en-US" sz="9600" dirty="0">
              <a:solidFill>
                <a:srgbClr val="6866E1"/>
              </a:solidFill>
              <a:latin typeface="Computer Says N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781001" y="2622198"/>
            <a:ext cx="7103952" cy="771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7"/>
              </a:lnSpc>
            </a:pPr>
            <a:r>
              <a:rPr lang="en-US" sz="7148" dirty="0">
                <a:solidFill>
                  <a:srgbClr val="6866E1"/>
                </a:solidFill>
                <a:latin typeface="Computer Says No"/>
              </a:rPr>
              <a:t>ARTIFICIAL INTELLIGENCE</a:t>
            </a:r>
          </a:p>
        </p:txBody>
      </p:sp>
      <p:sp>
        <p:nvSpPr>
          <p:cNvPr id="11" name="Freeform 11"/>
          <p:cNvSpPr/>
          <p:nvPr/>
        </p:nvSpPr>
        <p:spPr>
          <a:xfrm flipH="1">
            <a:off x="10012680" y="1767840"/>
            <a:ext cx="8058118" cy="11869003"/>
          </a:xfrm>
          <a:custGeom>
            <a:avLst/>
            <a:gdLst/>
            <a:ahLst/>
            <a:cxnLst/>
            <a:rect l="l" t="t" r="r" b="b"/>
            <a:pathLst>
              <a:path w="8078630" h="11840963">
                <a:moveTo>
                  <a:pt x="8078630" y="0"/>
                </a:moveTo>
                <a:lnTo>
                  <a:pt x="0" y="0"/>
                </a:lnTo>
                <a:lnTo>
                  <a:pt x="0" y="11840963"/>
                </a:lnTo>
                <a:lnTo>
                  <a:pt x="8078630" y="11840963"/>
                </a:lnTo>
                <a:lnTo>
                  <a:pt x="807863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">
            <a:extLst>
              <a:ext uri="{FF2B5EF4-FFF2-40B4-BE49-F238E27FC236}">
                <a16:creationId xmlns:a16="http://schemas.microsoft.com/office/drawing/2014/main" id="{C72ECE86-42BE-43D0-BB72-C1D65167D56A}"/>
              </a:ext>
            </a:extLst>
          </p:cNvPr>
          <p:cNvSpPr/>
          <p:nvPr/>
        </p:nvSpPr>
        <p:spPr>
          <a:xfrm>
            <a:off x="-76200" y="0"/>
            <a:ext cx="1837944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70035" y="-1126670"/>
            <a:ext cx="7015976" cy="12171720"/>
            <a:chOff x="0" y="0"/>
            <a:chExt cx="1455146" cy="252447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55146" cy="2524471"/>
            </a:xfrm>
            <a:custGeom>
              <a:avLst/>
              <a:gdLst/>
              <a:ahLst/>
              <a:cxnLst/>
              <a:rect l="l" t="t" r="r" b="b"/>
              <a:pathLst>
                <a:path w="1455146" h="2524471">
                  <a:moveTo>
                    <a:pt x="0" y="0"/>
                  </a:moveTo>
                  <a:lnTo>
                    <a:pt x="1455146" y="0"/>
                  </a:lnTo>
                  <a:lnTo>
                    <a:pt x="1455146" y="2524471"/>
                  </a:lnTo>
                  <a:lnTo>
                    <a:pt x="0" y="2524471"/>
                  </a:lnTo>
                  <a:close/>
                </a:path>
              </a:pathLst>
            </a:custGeom>
            <a:solidFill>
              <a:srgbClr val="F5F5F5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455146" cy="25530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7863420" y="4240249"/>
            <a:ext cx="15156557" cy="0"/>
          </a:xfrm>
          <a:prstGeom prst="line">
            <a:avLst/>
          </a:prstGeom>
          <a:ln w="76200" cap="flat">
            <a:solidFill>
              <a:schemeClr val="tx2">
                <a:lumMod val="60000"/>
                <a:lumOff val="40000"/>
              </a:scheme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9012250" y="5297579"/>
            <a:ext cx="7961908" cy="3561920"/>
          </a:xfrm>
          <a:custGeom>
            <a:avLst/>
            <a:gdLst/>
            <a:ahLst/>
            <a:cxnLst/>
            <a:rect l="l" t="t" r="r" b="b"/>
            <a:pathLst>
              <a:path w="7961908" h="3561920">
                <a:moveTo>
                  <a:pt x="0" y="0"/>
                </a:moveTo>
                <a:lnTo>
                  <a:pt x="7961908" y="0"/>
                </a:lnTo>
                <a:lnTo>
                  <a:pt x="7961908" y="3561920"/>
                </a:lnTo>
                <a:lnTo>
                  <a:pt x="0" y="35619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091" t="-40236" b="-1552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9012250" y="1427501"/>
            <a:ext cx="7961908" cy="3605788"/>
          </a:xfrm>
          <a:custGeom>
            <a:avLst/>
            <a:gdLst/>
            <a:ahLst/>
            <a:cxnLst/>
            <a:rect l="l" t="t" r="r" b="b"/>
            <a:pathLst>
              <a:path w="7961908" h="3605788">
                <a:moveTo>
                  <a:pt x="0" y="0"/>
                </a:moveTo>
                <a:lnTo>
                  <a:pt x="7961908" y="0"/>
                </a:lnTo>
                <a:lnTo>
                  <a:pt x="7961908" y="3605788"/>
                </a:lnTo>
                <a:lnTo>
                  <a:pt x="0" y="36057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369" r="-9324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209800" y="2055214"/>
            <a:ext cx="5473970" cy="774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49"/>
              </a:lnSpc>
            </a:pPr>
            <a:r>
              <a:rPr lang="en-US" sz="5499" spc="175" dirty="0">
                <a:solidFill>
                  <a:srgbClr val="000000"/>
                </a:solidFill>
                <a:latin typeface="Days"/>
              </a:rPr>
              <a:t>Dynamic </a:t>
            </a:r>
            <a:r>
              <a:rPr lang="ko-KR" altLang="en-US" sz="5499" spc="175" dirty="0">
                <a:solidFill>
                  <a:srgbClr val="000000"/>
                </a:solidFill>
                <a:latin typeface="Days"/>
              </a:rPr>
              <a:t>일기</a:t>
            </a:r>
            <a:endParaRPr lang="en-US" sz="5499" spc="175" dirty="0">
              <a:solidFill>
                <a:srgbClr val="000000"/>
              </a:solidFill>
              <a:latin typeface="Days"/>
            </a:endParaRPr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F43E2486-ADB4-4A25-A956-17C19E3EEE21}"/>
              </a:ext>
            </a:extLst>
          </p:cNvPr>
          <p:cNvSpPr/>
          <p:nvPr/>
        </p:nvSpPr>
        <p:spPr>
          <a:xfrm>
            <a:off x="14828568" y="8859499"/>
            <a:ext cx="4729467" cy="4047169"/>
          </a:xfrm>
          <a:custGeom>
            <a:avLst/>
            <a:gdLst/>
            <a:ahLst/>
            <a:cxnLst/>
            <a:rect l="l" t="t" r="r" b="b"/>
            <a:pathLst>
              <a:path w="4729467" h="4047169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905000" y="4569844"/>
            <a:ext cx="5793408" cy="26366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46"/>
              </a:lnSpc>
            </a:pPr>
            <a:r>
              <a:rPr lang="en-US" altLang="ko-KR" b="0" i="0" dirty="0">
                <a:effectLst/>
                <a:latin typeface="-apple-system"/>
              </a:rPr>
              <a:t>DYNAMIC DIARY</a:t>
            </a:r>
            <a:r>
              <a:rPr lang="ko-KR" altLang="en-US" b="0" i="0" dirty="0">
                <a:effectLst/>
                <a:latin typeface="-apple-system"/>
              </a:rPr>
              <a:t>는 사용자가 텍스트로 입력한 일기를 영상과 소리로 출력해주는 프로그램입니다</a:t>
            </a:r>
            <a:r>
              <a:rPr lang="en-US" altLang="ko-KR" b="0" i="0" dirty="0">
                <a:effectLst/>
                <a:latin typeface="-apple-system"/>
              </a:rPr>
              <a:t>.</a:t>
            </a:r>
          </a:p>
          <a:p>
            <a:pPr>
              <a:lnSpc>
                <a:spcPts val="2646"/>
              </a:lnSpc>
            </a:pPr>
            <a:endParaRPr lang="en-US" altLang="ko-KR" dirty="0">
              <a:latin typeface="-apple-system"/>
            </a:endParaRPr>
          </a:p>
          <a:p>
            <a:pPr>
              <a:lnSpc>
                <a:spcPts val="2646"/>
              </a:lnSpc>
            </a:pPr>
            <a:endParaRPr lang="en-US" altLang="ko-KR" b="0" i="0" dirty="0">
              <a:effectLst/>
              <a:latin typeface="-apple-system"/>
            </a:endParaRPr>
          </a:p>
          <a:p>
            <a:pPr>
              <a:lnSpc>
                <a:spcPts val="2646"/>
              </a:lnSpc>
            </a:pPr>
            <a:r>
              <a:rPr lang="en-US" altLang="ko-KR" b="0" i="0" dirty="0">
                <a:effectLst/>
                <a:latin typeface="-apple-system"/>
              </a:rPr>
              <a:t> </a:t>
            </a:r>
            <a:r>
              <a:rPr lang="en-US" altLang="ko-KR" b="0" i="0" dirty="0" err="1">
                <a:effectLst/>
                <a:latin typeface="-apple-system"/>
              </a:rPr>
              <a:t>OpenVINO</a:t>
            </a:r>
            <a:r>
              <a:rPr lang="en-US" altLang="ko-KR" b="0" i="0" dirty="0">
                <a:effectLst/>
                <a:latin typeface="-apple-system"/>
              </a:rPr>
              <a:t> </a:t>
            </a:r>
            <a:r>
              <a:rPr lang="ko-KR" altLang="en-US" b="0" i="0" dirty="0">
                <a:effectLst/>
                <a:latin typeface="-apple-system"/>
              </a:rPr>
              <a:t>프레임워크와 </a:t>
            </a:r>
            <a:r>
              <a:rPr lang="en-US" altLang="ko-KR" b="0" i="0" dirty="0">
                <a:effectLst/>
                <a:latin typeface="-apple-system"/>
              </a:rPr>
              <a:t>3</a:t>
            </a:r>
            <a:r>
              <a:rPr lang="ko-KR" altLang="en-US" b="0" i="0" dirty="0">
                <a:effectLst/>
                <a:latin typeface="-apple-system"/>
              </a:rPr>
              <a:t>가지 인공지능 모델을 사용하여 일기 내용을 </a:t>
            </a:r>
            <a:r>
              <a:rPr lang="ko-KR" altLang="en-US" b="0" i="0" dirty="0" err="1">
                <a:effectLst/>
                <a:latin typeface="-apple-system"/>
              </a:rPr>
              <a:t>소리내어</a:t>
            </a:r>
            <a:r>
              <a:rPr lang="ko-KR" altLang="en-US" b="0" i="0" dirty="0">
                <a:effectLst/>
                <a:latin typeface="-apple-system"/>
              </a:rPr>
              <a:t> 읽어주는 동시에 일기 내용과 연관된 영상</a:t>
            </a:r>
            <a:r>
              <a:rPr lang="en-US" altLang="ko-KR" b="0" i="0" dirty="0">
                <a:effectLst/>
                <a:latin typeface="-apple-system"/>
              </a:rPr>
              <a:t>(</a:t>
            </a:r>
            <a:r>
              <a:rPr lang="ko-KR" altLang="en-US" b="0" i="0" dirty="0">
                <a:effectLst/>
                <a:latin typeface="-apple-system"/>
              </a:rPr>
              <a:t>이미지</a:t>
            </a:r>
            <a:r>
              <a:rPr lang="en-US" altLang="ko-KR" b="0" i="0" dirty="0">
                <a:effectLst/>
                <a:latin typeface="-apple-system"/>
              </a:rPr>
              <a:t>)</a:t>
            </a:r>
            <a:r>
              <a:rPr lang="ko-KR" altLang="en-US" b="0" i="0" dirty="0">
                <a:effectLst/>
                <a:latin typeface="-apple-system"/>
              </a:rPr>
              <a:t>을 보여주고 연관된 음악을 들려줍니다</a:t>
            </a:r>
            <a:r>
              <a:rPr lang="en-US" sz="1800" dirty="0">
                <a:latin typeface="Open Sauce Light"/>
              </a:rPr>
              <a:t>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11640" y="2891532"/>
            <a:ext cx="5473970" cy="962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79"/>
              </a:lnSpc>
            </a:pPr>
            <a:r>
              <a:rPr lang="ko-KR" altLang="en-US" sz="6799" spc="768" dirty="0">
                <a:solidFill>
                  <a:srgbClr val="000000"/>
                </a:solidFill>
                <a:latin typeface="Open Sauce Medium"/>
              </a:rPr>
              <a:t>구현 목적</a:t>
            </a:r>
            <a:endParaRPr lang="en-US" sz="6799" spc="768" dirty="0">
              <a:solidFill>
                <a:srgbClr val="000000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844744">
            <a:off x="-7837509" y="844440"/>
            <a:ext cx="13037396" cy="7775029"/>
          </a:xfrm>
          <a:custGeom>
            <a:avLst/>
            <a:gdLst/>
            <a:ahLst/>
            <a:cxnLst/>
            <a:rect l="l" t="t" r="r" b="b"/>
            <a:pathLst>
              <a:path w="13037396" h="7775029">
                <a:moveTo>
                  <a:pt x="0" y="0"/>
                </a:moveTo>
                <a:lnTo>
                  <a:pt x="13037395" y="0"/>
                </a:lnTo>
                <a:lnTo>
                  <a:pt x="13037395" y="7775029"/>
                </a:lnTo>
                <a:lnTo>
                  <a:pt x="0" y="77750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 flipH="1">
            <a:off x="2390864" y="8413398"/>
            <a:ext cx="6448335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9982200" y="7182292"/>
            <a:ext cx="6530983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40"/>
              </a:lnSpc>
            </a:pPr>
            <a:r>
              <a:rPr lang="en-US" altLang="ko-KR" sz="4400" b="0" i="0" dirty="0">
                <a:effectLst/>
                <a:latin typeface="-apple-system"/>
              </a:rPr>
              <a:t>(</a:t>
            </a:r>
            <a:r>
              <a:rPr lang="en-US" altLang="ko-KR" sz="4400" b="0" i="0" dirty="0" err="1">
                <a:effectLst/>
                <a:latin typeface="-apple-system"/>
              </a:rPr>
              <a:t>OpenVINO</a:t>
            </a:r>
            <a:r>
              <a:rPr lang="en-US" altLang="ko-KR" sz="4400" b="0" i="0" dirty="0">
                <a:effectLst/>
                <a:latin typeface="-apple-system"/>
              </a:rPr>
              <a:t> sample #225, a latent diffusion model)</a:t>
            </a:r>
            <a:endParaRPr lang="en-US" sz="4400" spc="140" dirty="0">
              <a:latin typeface="Day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390865" y="7182292"/>
            <a:ext cx="6753135" cy="1045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30"/>
              </a:lnSpc>
            </a:pPr>
            <a:r>
              <a:rPr lang="en-US" altLang="ko-KR" sz="8000" b="0" i="0" dirty="0">
                <a:effectLst/>
                <a:latin typeface="-apple-system"/>
              </a:rPr>
              <a:t>Stable Diffusion</a:t>
            </a:r>
            <a:endParaRPr lang="en-US" sz="7300" spc="1131" dirty="0">
              <a:latin typeface="Open Sauce Medium"/>
            </a:endParaRPr>
          </a:p>
        </p:txBody>
      </p:sp>
      <p:pic>
        <p:nvPicPr>
          <p:cNvPr id="1026" name="Picture 2" descr="Stable Diffusion (OpenVINO sample 225)">
            <a:extLst>
              <a:ext uri="{FF2B5EF4-FFF2-40B4-BE49-F238E27FC236}">
                <a16:creationId xmlns:a16="http://schemas.microsoft.com/office/drawing/2014/main" id="{72D51469-291B-43E7-8664-3B84F4DED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3394" y="1870671"/>
            <a:ext cx="14541211" cy="4529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844744">
            <a:off x="-7837509" y="844440"/>
            <a:ext cx="13037396" cy="7775029"/>
          </a:xfrm>
          <a:custGeom>
            <a:avLst/>
            <a:gdLst/>
            <a:ahLst/>
            <a:cxnLst/>
            <a:rect l="l" t="t" r="r" b="b"/>
            <a:pathLst>
              <a:path w="13037396" h="7775029">
                <a:moveTo>
                  <a:pt x="0" y="0"/>
                </a:moveTo>
                <a:lnTo>
                  <a:pt x="13037395" y="0"/>
                </a:lnTo>
                <a:lnTo>
                  <a:pt x="13037395" y="7775029"/>
                </a:lnTo>
                <a:lnTo>
                  <a:pt x="0" y="77750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 flipH="1">
            <a:off x="2390863" y="8413398"/>
            <a:ext cx="4390936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9982200" y="7182292"/>
            <a:ext cx="7567483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40"/>
              </a:lnSpc>
            </a:pPr>
            <a:r>
              <a:rPr lang="en-US" altLang="ko-KR" sz="4400" b="0" i="0" dirty="0">
                <a:effectLst/>
                <a:latin typeface="-apple-system"/>
              </a:rPr>
              <a:t>(</a:t>
            </a:r>
            <a:r>
              <a:rPr lang="en-US" altLang="ko-KR" sz="4400" b="0" i="0" dirty="0" err="1">
                <a:effectLst/>
                <a:latin typeface="-apple-system"/>
              </a:rPr>
              <a:t>OpenVINO</a:t>
            </a:r>
            <a:r>
              <a:rPr lang="en-US" altLang="ko-KR" sz="4400" b="0" i="0" dirty="0">
                <a:effectLst/>
                <a:latin typeface="-apple-system"/>
              </a:rPr>
              <a:t> sample #250, a single-stage autoregressive transformer model)</a:t>
            </a:r>
            <a:endParaRPr lang="en-US" sz="4400" spc="140" dirty="0">
              <a:latin typeface="Day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390865" y="7182292"/>
            <a:ext cx="6753135" cy="1045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30"/>
              </a:lnSpc>
            </a:pPr>
            <a:r>
              <a:rPr lang="en-US" altLang="ko-KR" sz="8000" b="0" i="0" dirty="0" err="1">
                <a:effectLst/>
                <a:latin typeface="-apple-system"/>
              </a:rPr>
              <a:t>MusicGen</a:t>
            </a:r>
            <a:endParaRPr lang="en-US" sz="7300" spc="1131" dirty="0">
              <a:latin typeface="Open Sauce Medium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C763FD4-4BF6-4AF4-99D2-08764B8078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331" y="800100"/>
            <a:ext cx="10048875" cy="5704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828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844744">
            <a:off x="-7837509" y="844440"/>
            <a:ext cx="13037396" cy="7775029"/>
          </a:xfrm>
          <a:custGeom>
            <a:avLst/>
            <a:gdLst/>
            <a:ahLst/>
            <a:cxnLst/>
            <a:rect l="l" t="t" r="r" b="b"/>
            <a:pathLst>
              <a:path w="13037396" h="7775029">
                <a:moveTo>
                  <a:pt x="0" y="0"/>
                </a:moveTo>
                <a:lnTo>
                  <a:pt x="13037395" y="0"/>
                </a:lnTo>
                <a:lnTo>
                  <a:pt x="13037395" y="7775029"/>
                </a:lnTo>
                <a:lnTo>
                  <a:pt x="0" y="77750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 flipH="1" flipV="1">
            <a:off x="4019031" y="7642326"/>
            <a:ext cx="2028735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8" name="TextBox 8"/>
          <p:cNvSpPr txBox="1"/>
          <p:nvPr/>
        </p:nvSpPr>
        <p:spPr>
          <a:xfrm>
            <a:off x="9372600" y="6665492"/>
            <a:ext cx="756748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40"/>
              </a:lnSpc>
            </a:pPr>
            <a:r>
              <a:rPr lang="en-US" altLang="ko-KR" sz="4400" b="0" i="0" dirty="0">
                <a:effectLst/>
                <a:latin typeface="-apple-system"/>
              </a:rPr>
              <a:t>(</a:t>
            </a:r>
            <a:r>
              <a:rPr lang="en-US" altLang="ko-KR" sz="4400" b="0" i="0" dirty="0" err="1">
                <a:effectLst/>
                <a:latin typeface="-apple-system"/>
              </a:rPr>
              <a:t>OpenVINO</a:t>
            </a:r>
            <a:r>
              <a:rPr lang="en-US" altLang="ko-KR" sz="4400" b="0" i="0" dirty="0">
                <a:effectLst/>
                <a:latin typeface="-apple-system"/>
              </a:rPr>
              <a:t> sample #256, a multi-stage transformer model)</a:t>
            </a:r>
            <a:endParaRPr lang="en-US" sz="4400" spc="140" dirty="0">
              <a:latin typeface="Day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019031" y="6597115"/>
            <a:ext cx="6753135" cy="1045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30"/>
              </a:lnSpc>
            </a:pPr>
            <a:r>
              <a:rPr lang="en-US" altLang="ko-KR" sz="8000" b="0" i="0" dirty="0">
                <a:effectLst/>
                <a:latin typeface="-apple-system"/>
              </a:rPr>
              <a:t>Bark</a:t>
            </a:r>
            <a:endParaRPr lang="en-US" sz="7300" spc="1131" dirty="0">
              <a:latin typeface="Open Sauce Medium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DADEA47-EB15-4FA7-9A08-D54442AA2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035814"/>
            <a:ext cx="17176537" cy="2348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709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844744">
            <a:off x="-7837509" y="844440"/>
            <a:ext cx="13037396" cy="7775029"/>
          </a:xfrm>
          <a:custGeom>
            <a:avLst/>
            <a:gdLst/>
            <a:ahLst/>
            <a:cxnLst/>
            <a:rect l="l" t="t" r="r" b="b"/>
            <a:pathLst>
              <a:path w="13037396" h="7775029">
                <a:moveTo>
                  <a:pt x="0" y="0"/>
                </a:moveTo>
                <a:lnTo>
                  <a:pt x="13037395" y="0"/>
                </a:lnTo>
                <a:lnTo>
                  <a:pt x="13037395" y="7775029"/>
                </a:lnTo>
                <a:lnTo>
                  <a:pt x="0" y="77750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4D225BA-BE7F-4065-AAC2-BB9A85F586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85875"/>
            <a:ext cx="15840075" cy="771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884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2">
            <a:extLst>
              <a:ext uri="{FF2B5EF4-FFF2-40B4-BE49-F238E27FC236}">
                <a16:creationId xmlns:a16="http://schemas.microsoft.com/office/drawing/2014/main" id="{4EE2B4C6-7395-4A29-BDC3-9248D08ED3FF}"/>
              </a:ext>
            </a:extLst>
          </p:cNvPr>
          <p:cNvSpPr/>
          <p:nvPr/>
        </p:nvSpPr>
        <p:spPr>
          <a:xfrm>
            <a:off x="-152401" y="0"/>
            <a:ext cx="18592799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3916" b="-86898"/>
            </a:stretch>
          </a:blipFill>
        </p:spPr>
      </p:sp>
      <p:sp>
        <p:nvSpPr>
          <p:cNvPr id="2" name="AutoShape 2"/>
          <p:cNvSpPr/>
          <p:nvPr/>
        </p:nvSpPr>
        <p:spPr>
          <a:xfrm>
            <a:off x="5764344" y="5958420"/>
            <a:ext cx="0" cy="5145633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5802444" y="-2572817"/>
            <a:ext cx="0" cy="5145633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0208092" y="-3588763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995996" y="5507733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681192" y="1979085"/>
            <a:ext cx="7747874" cy="2864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366"/>
              </a:lnSpc>
            </a:pPr>
            <a:r>
              <a:rPr lang="en-US" sz="9600" dirty="0">
                <a:solidFill>
                  <a:srgbClr val="6866E1"/>
                </a:solidFill>
                <a:latin typeface="Computer Says No"/>
              </a:rPr>
              <a:t>THANK YOU!</a:t>
            </a:r>
          </a:p>
        </p:txBody>
      </p:sp>
      <p:sp>
        <p:nvSpPr>
          <p:cNvPr id="7" name="Freeform 7"/>
          <p:cNvSpPr/>
          <p:nvPr/>
        </p:nvSpPr>
        <p:spPr>
          <a:xfrm>
            <a:off x="9144000" y="1550639"/>
            <a:ext cx="8001878" cy="8071895"/>
          </a:xfrm>
          <a:custGeom>
            <a:avLst/>
            <a:gdLst/>
            <a:ahLst/>
            <a:cxnLst/>
            <a:rect l="l" t="t" r="r" b="b"/>
            <a:pathLst>
              <a:path w="8001878" h="8071895">
                <a:moveTo>
                  <a:pt x="0" y="0"/>
                </a:moveTo>
                <a:lnTo>
                  <a:pt x="8001878" y="0"/>
                </a:lnTo>
                <a:lnTo>
                  <a:pt x="8001878" y="8071894"/>
                </a:lnTo>
                <a:lnTo>
                  <a:pt x="0" y="80718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1995996" y="7317810"/>
            <a:ext cx="6049393" cy="5290528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4771515" y="-3149182"/>
            <a:ext cx="6049393" cy="5290528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94</Words>
  <Application>Microsoft Office PowerPoint</Application>
  <PresentationFormat>사용자 지정</PresentationFormat>
  <Paragraphs>16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Open Sauce Medium</vt:lpstr>
      <vt:lpstr>Calibri</vt:lpstr>
      <vt:lpstr>Days</vt:lpstr>
      <vt:lpstr>Poppins Light</vt:lpstr>
      <vt:lpstr>-apple-system</vt:lpstr>
      <vt:lpstr>Computer Says No</vt:lpstr>
      <vt:lpstr>Arial</vt:lpstr>
      <vt:lpstr>Open Sauce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Pink Professional Business Strategy Presentation</dc:title>
  <dc:creator>우이준</dc:creator>
  <cp:lastModifiedBy>우 이준</cp:lastModifiedBy>
  <cp:revision>7</cp:revision>
  <dcterms:created xsi:type="dcterms:W3CDTF">2006-08-16T00:00:00Z</dcterms:created>
  <dcterms:modified xsi:type="dcterms:W3CDTF">2023-12-20T06:15:27Z</dcterms:modified>
  <dc:identifier>DAF3fVp9-HQ</dc:identifier>
</cp:coreProperties>
</file>

<file path=docProps/thumbnail.jpeg>
</file>